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58" r:id="rId3"/>
    <p:sldId id="261" r:id="rId4"/>
    <p:sldId id="274" r:id="rId5"/>
    <p:sldId id="275" r:id="rId6"/>
    <p:sldId id="276" r:id="rId7"/>
    <p:sldId id="257" r:id="rId8"/>
    <p:sldId id="282" r:id="rId9"/>
    <p:sldId id="259" r:id="rId10"/>
    <p:sldId id="260" r:id="rId11"/>
    <p:sldId id="262" r:id="rId12"/>
    <p:sldId id="277" r:id="rId13"/>
    <p:sldId id="278" r:id="rId14"/>
    <p:sldId id="279" r:id="rId15"/>
    <p:sldId id="280" r:id="rId16"/>
    <p:sldId id="268" r:id="rId17"/>
    <p:sldId id="264" r:id="rId18"/>
    <p:sldId id="269" r:id="rId19"/>
    <p:sldId id="281" r:id="rId20"/>
    <p:sldId id="265" r:id="rId21"/>
    <p:sldId id="270" r:id="rId22"/>
    <p:sldId id="271" r:id="rId23"/>
    <p:sldId id="272" r:id="rId24"/>
    <p:sldId id="273" r:id="rId25"/>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2895C063-FDDE-49A2-8FA3-41C7A218B469}" type="datetimeFigureOut">
              <a:rPr lang="ar-EG" smtClean="0"/>
              <a:pPr/>
              <a:t>21/01/1438</a:t>
            </a:fld>
            <a:endParaRPr lang="ar-EG"/>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ar-EG"/>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6D2CEFB-D936-4CD5-91FF-C2CD11405A25}" type="slidenum">
              <a:rPr lang="ar-EG" smtClean="0"/>
              <a:pPr/>
              <a:t>‹#›</a:t>
            </a:fld>
            <a:endParaRPr lang="ar-EG"/>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6D2CEFB-D936-4CD5-91FF-C2CD11405A25}" type="slidenum">
              <a:rPr lang="ar-EG" smtClean="0"/>
              <a:pPr/>
              <a:t>‹#›</a:t>
            </a:fld>
            <a:endParaRPr lang="ar-EG"/>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6D2CEFB-D936-4CD5-91FF-C2CD11405A25}" type="slidenum">
              <a:rPr lang="ar-EG" smtClean="0"/>
              <a:pPr/>
              <a:t>‹#›</a:t>
            </a:fld>
            <a:endParaRPr lang="ar-EG"/>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6D2CEFB-D936-4CD5-91FF-C2CD11405A25}" type="slidenum">
              <a:rPr lang="ar-EG" smtClean="0"/>
              <a:pPr/>
              <a:t>‹#›</a:t>
            </a:fld>
            <a:endParaRPr lang="ar-EG"/>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6D2CEFB-D936-4CD5-91FF-C2CD11405A25}" type="slidenum">
              <a:rPr lang="ar-EG" smtClean="0"/>
              <a:pPr/>
              <a:t>‹#›</a:t>
            </a:fld>
            <a:endParaRPr lang="ar-EG"/>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6D2CEFB-D936-4CD5-91FF-C2CD11405A25}" type="slidenum">
              <a:rPr lang="ar-EG" smtClean="0"/>
              <a:pPr/>
              <a:t>‹#›</a:t>
            </a:fld>
            <a:endParaRPr lang="ar-EG"/>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A6D2CEFB-D936-4CD5-91FF-C2CD11405A25}" type="slidenum">
              <a:rPr lang="ar-EG" smtClean="0"/>
              <a:pPr/>
              <a:t>‹#›</a:t>
            </a:fld>
            <a:endParaRPr lang="ar-EG"/>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A6D2CEFB-D936-4CD5-91FF-C2CD11405A25}" type="slidenum">
              <a:rPr lang="ar-EG" smtClean="0"/>
              <a:pPr/>
              <a:t>‹#›</a:t>
            </a:fld>
            <a:endParaRPr lang="ar-EG"/>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A6D2CEFB-D936-4CD5-91FF-C2CD11405A25}"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6D2CEFB-D936-4CD5-91FF-C2CD11405A25}"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6D2CEFB-D936-4CD5-91FF-C2CD11405A25}"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2895C063-FDDE-49A2-8FA3-41C7A218B469}" type="datetimeFigureOut">
              <a:rPr lang="ar-EG" smtClean="0"/>
              <a:pPr/>
              <a:t>21/01/1438</a:t>
            </a:fld>
            <a:endParaRPr lang="ar-EG"/>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ar-EG"/>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A6D2CEFB-D936-4CD5-91FF-C2CD11405A25}"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1" eaLnBrk="1" latinLnBrk="0" hangingPunct="1">
        <a:spcBef>
          <a:spcPct val="0"/>
        </a:spcBef>
        <a:buNone/>
        <a:defRPr sz="540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65760" indent="-365760" algn="r" defTabSz="914400" rtl="1"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r" defTabSz="914400" rtl="1"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r" defTabSz="914400" rtl="1"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r" defTabSz="914400" rtl="1"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r" defTabSz="914400" rtl="1"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solidFill>
                  <a:srgbClr val="FF0000"/>
                </a:solidFill>
              </a:rPr>
              <a:t>Assessment of critically ill patients</a:t>
            </a:r>
            <a:endParaRPr lang="ar-EG" dirty="0">
              <a:solidFill>
                <a:srgbClr val="FF0000"/>
              </a:solidFill>
            </a:endParaRPr>
          </a:p>
        </p:txBody>
      </p:sp>
      <p:sp>
        <p:nvSpPr>
          <p:cNvPr id="3" name="Subtitle 2"/>
          <p:cNvSpPr>
            <a:spLocks noGrp="1"/>
          </p:cNvSpPr>
          <p:nvPr>
            <p:ph type="subTitle" idx="1"/>
          </p:nvPr>
        </p:nvSpPr>
        <p:spPr>
          <a:xfrm>
            <a:off x="533400" y="3717032"/>
            <a:ext cx="7854696" cy="1264104"/>
          </a:xfrm>
        </p:spPr>
        <p:txBody>
          <a:bodyPr>
            <a:normAutofit fontScale="77500" lnSpcReduction="20000"/>
          </a:bodyPr>
          <a:lstStyle/>
          <a:p>
            <a:pPr algn="ctr"/>
            <a:endParaRPr lang="ar-SA" dirty="0" smtClean="0"/>
          </a:p>
          <a:p>
            <a:pPr algn="ctr" rtl="0"/>
            <a:r>
              <a:rPr lang="en-US" sz="4800" dirty="0" smtClean="0">
                <a:solidFill>
                  <a:schemeClr val="bg1"/>
                </a:solidFill>
              </a:rPr>
              <a:t>Ahmed Ali Ismail</a:t>
            </a:r>
          </a:p>
          <a:p>
            <a:pPr algn="ctr" rtl="0"/>
            <a:r>
              <a:rPr lang="en-US" sz="2900" dirty="0" smtClean="0">
                <a:solidFill>
                  <a:schemeClr val="bg1"/>
                </a:solidFill>
              </a:rPr>
              <a:t>Assistant lecturer of anesthesia &amp; intensive care</a:t>
            </a:r>
          </a:p>
          <a:p>
            <a:pPr algn="ctr" rtl="0"/>
            <a:endParaRPr lang="ar-EG" sz="4800" dirty="0">
              <a:solidFill>
                <a:schemeClr val="bg1"/>
              </a:solidFill>
            </a:endParaRPr>
          </a:p>
        </p:txBody>
      </p:sp>
    </p:spTree>
    <p:extLst>
      <p:ext uri="{BB962C8B-B14F-4D97-AF65-F5344CB8AC3E}">
        <p14:creationId xmlns="" xmlns:p14="http://schemas.microsoft.com/office/powerpoint/2010/main" val="13012769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The A to E approach is a universal approach accepted worldwide</a:t>
            </a:r>
            <a:endParaRPr lang="ar-EG" dirty="0"/>
          </a:p>
        </p:txBody>
      </p:sp>
      <p:sp>
        <p:nvSpPr>
          <p:cNvPr id="2" name="Title 1"/>
          <p:cNvSpPr>
            <a:spLocks noGrp="1"/>
          </p:cNvSpPr>
          <p:nvPr>
            <p:ph type="title"/>
          </p:nvPr>
        </p:nvSpPr>
        <p:spPr/>
        <p:txBody>
          <a:bodyPr/>
          <a:lstStyle/>
          <a:p>
            <a:r>
              <a:rPr lang="en-US" dirty="0" smtClean="0"/>
              <a:t>How</a:t>
            </a:r>
            <a:endParaRPr lang="ar-EG" dirty="0"/>
          </a:p>
        </p:txBody>
      </p:sp>
    </p:spTree>
    <p:extLst>
      <p:ext uri="{BB962C8B-B14F-4D97-AF65-F5344CB8AC3E}">
        <p14:creationId xmlns="" xmlns:p14="http://schemas.microsoft.com/office/powerpoint/2010/main" val="21255754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We talk to the patient loudly </a:t>
            </a:r>
          </a:p>
          <a:p>
            <a:pPr algn="l" rtl="0"/>
            <a:r>
              <a:rPr lang="en-US" dirty="0" smtClean="0"/>
              <a:t> if Respond this mean patent and secured airway</a:t>
            </a:r>
          </a:p>
          <a:p>
            <a:pPr algn="l" rtl="0"/>
            <a:r>
              <a:rPr lang="en-US" dirty="0" smtClean="0"/>
              <a:t>If not mean unsecured airway</a:t>
            </a:r>
            <a:endParaRPr lang="ar-EG" dirty="0"/>
          </a:p>
        </p:txBody>
      </p:sp>
      <p:sp>
        <p:nvSpPr>
          <p:cNvPr id="2" name="Title 1"/>
          <p:cNvSpPr>
            <a:spLocks noGrp="1"/>
          </p:cNvSpPr>
          <p:nvPr>
            <p:ph type="title"/>
          </p:nvPr>
        </p:nvSpPr>
        <p:spPr/>
        <p:txBody>
          <a:bodyPr/>
          <a:lstStyle/>
          <a:p>
            <a:r>
              <a:rPr lang="en-US" dirty="0" smtClean="0"/>
              <a:t>A: Airway</a:t>
            </a:r>
            <a:endParaRPr lang="ar-EG" dirty="0"/>
          </a:p>
        </p:txBody>
      </p:sp>
    </p:spTree>
    <p:extLst>
      <p:ext uri="{BB962C8B-B14F-4D97-AF65-F5344CB8AC3E}">
        <p14:creationId xmlns="" xmlns:p14="http://schemas.microsoft.com/office/powerpoint/2010/main" val="31106735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SD.jpg"/>
          <p:cNvPicPr>
            <a:picLocks noGrp="1" noChangeAspect="1"/>
          </p:cNvPicPr>
          <p:nvPr>
            <p:ph idx="1"/>
          </p:nvPr>
        </p:nvPicPr>
        <p:blipFill>
          <a:blip r:embed="rId2"/>
          <a:stretch>
            <a:fillRect/>
          </a:stretch>
        </p:blipFill>
        <p:spPr>
          <a:xfrm>
            <a:off x="571472" y="1857364"/>
            <a:ext cx="3910310" cy="2928958"/>
          </a:xfrm>
        </p:spPr>
      </p:pic>
      <p:sp>
        <p:nvSpPr>
          <p:cNvPr id="3" name="Title 2"/>
          <p:cNvSpPr>
            <a:spLocks noGrp="1"/>
          </p:cNvSpPr>
          <p:nvPr>
            <p:ph type="title"/>
          </p:nvPr>
        </p:nvSpPr>
        <p:spPr/>
        <p:txBody>
          <a:bodyPr/>
          <a:lstStyle/>
          <a:p>
            <a:r>
              <a:rPr lang="en-US" dirty="0" smtClean="0"/>
              <a:t>Simple </a:t>
            </a:r>
            <a:r>
              <a:rPr lang="en-US" dirty="0" err="1" smtClean="0"/>
              <a:t>maneauvers</a:t>
            </a:r>
            <a:endParaRPr lang="ar-EG" dirty="0"/>
          </a:p>
        </p:txBody>
      </p:sp>
      <p:pic>
        <p:nvPicPr>
          <p:cNvPr id="2050" name="Picture 2" descr="D:\SD.jpg"/>
          <p:cNvPicPr>
            <a:picLocks noChangeAspect="1" noChangeArrowheads="1"/>
          </p:cNvPicPr>
          <p:nvPr/>
        </p:nvPicPr>
        <p:blipFill>
          <a:blip r:embed="rId3"/>
          <a:srcRect/>
          <a:stretch>
            <a:fillRect/>
          </a:stretch>
        </p:blipFill>
        <p:spPr bwMode="auto">
          <a:xfrm>
            <a:off x="4774661" y="1857364"/>
            <a:ext cx="3711830" cy="285752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fdhg.jpg"/>
          <p:cNvPicPr>
            <a:picLocks noGrp="1" noChangeAspect="1"/>
          </p:cNvPicPr>
          <p:nvPr>
            <p:ph idx="1"/>
          </p:nvPr>
        </p:nvPicPr>
        <p:blipFill>
          <a:blip r:embed="rId2"/>
          <a:stretch>
            <a:fillRect/>
          </a:stretch>
        </p:blipFill>
        <p:spPr>
          <a:xfrm>
            <a:off x="357158" y="1643050"/>
            <a:ext cx="8072494" cy="2643206"/>
          </a:xfrm>
        </p:spPr>
      </p:pic>
      <p:sp>
        <p:nvSpPr>
          <p:cNvPr id="3" name="Title 2"/>
          <p:cNvSpPr>
            <a:spLocks noGrp="1"/>
          </p:cNvSpPr>
          <p:nvPr>
            <p:ph type="title"/>
          </p:nvPr>
        </p:nvSpPr>
        <p:spPr/>
        <p:txBody>
          <a:bodyPr/>
          <a:lstStyle/>
          <a:p>
            <a:r>
              <a:rPr lang="en-US" dirty="0" err="1" smtClean="0"/>
              <a:t>Oropharyngeal</a:t>
            </a:r>
            <a:r>
              <a:rPr lang="en-US" dirty="0" smtClean="0"/>
              <a:t> airway</a:t>
            </a:r>
            <a:endParaRPr lang="ar-EG" dirty="0"/>
          </a:p>
        </p:txBody>
      </p:sp>
      <p:pic>
        <p:nvPicPr>
          <p:cNvPr id="3074" name="Picture 2" descr="D:\dggg.jpg"/>
          <p:cNvPicPr>
            <a:picLocks noChangeAspect="1" noChangeArrowheads="1"/>
          </p:cNvPicPr>
          <p:nvPr/>
        </p:nvPicPr>
        <p:blipFill>
          <a:blip r:embed="rId3"/>
          <a:srcRect/>
          <a:stretch>
            <a:fillRect/>
          </a:stretch>
        </p:blipFill>
        <p:spPr bwMode="auto">
          <a:xfrm>
            <a:off x="571472" y="4429132"/>
            <a:ext cx="7715304" cy="214314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vbbb.jpg"/>
          <p:cNvPicPr>
            <a:picLocks noGrp="1" noChangeAspect="1"/>
          </p:cNvPicPr>
          <p:nvPr>
            <p:ph idx="1"/>
          </p:nvPr>
        </p:nvPicPr>
        <p:blipFill>
          <a:blip r:embed="rId2"/>
          <a:stretch>
            <a:fillRect/>
          </a:stretch>
        </p:blipFill>
        <p:spPr>
          <a:xfrm>
            <a:off x="642910" y="1928802"/>
            <a:ext cx="3542622" cy="3571900"/>
          </a:xfrm>
        </p:spPr>
      </p:pic>
      <p:sp>
        <p:nvSpPr>
          <p:cNvPr id="3" name="Title 2"/>
          <p:cNvSpPr>
            <a:spLocks noGrp="1"/>
          </p:cNvSpPr>
          <p:nvPr>
            <p:ph type="title"/>
          </p:nvPr>
        </p:nvSpPr>
        <p:spPr/>
        <p:txBody>
          <a:bodyPr/>
          <a:lstStyle/>
          <a:p>
            <a:pPr algn="l" rtl="0"/>
            <a:r>
              <a:rPr lang="en-US" dirty="0" smtClean="0"/>
              <a:t>Nasopharyngeal airway</a:t>
            </a:r>
            <a:endParaRPr lang="ar-EG" dirty="0"/>
          </a:p>
        </p:txBody>
      </p:sp>
      <p:pic>
        <p:nvPicPr>
          <p:cNvPr id="4098" name="Picture 2" descr="D:\xcvvv.jpg"/>
          <p:cNvPicPr>
            <a:picLocks noChangeAspect="1" noChangeArrowheads="1"/>
          </p:cNvPicPr>
          <p:nvPr/>
        </p:nvPicPr>
        <p:blipFill>
          <a:blip r:embed="rId3"/>
          <a:srcRect/>
          <a:stretch>
            <a:fillRect/>
          </a:stretch>
        </p:blipFill>
        <p:spPr bwMode="auto">
          <a:xfrm>
            <a:off x="5000628" y="2000240"/>
            <a:ext cx="3643338" cy="3429024"/>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sdd.jpg"/>
          <p:cNvPicPr>
            <a:picLocks noGrp="1" noChangeAspect="1"/>
          </p:cNvPicPr>
          <p:nvPr>
            <p:ph idx="1"/>
          </p:nvPr>
        </p:nvPicPr>
        <p:blipFill>
          <a:blip r:embed="rId2"/>
          <a:stretch>
            <a:fillRect/>
          </a:stretch>
        </p:blipFill>
        <p:spPr>
          <a:xfrm>
            <a:off x="642910" y="2000240"/>
            <a:ext cx="4339575" cy="4357718"/>
          </a:xfrm>
        </p:spPr>
      </p:pic>
      <p:sp>
        <p:nvSpPr>
          <p:cNvPr id="3" name="Title 2"/>
          <p:cNvSpPr>
            <a:spLocks noGrp="1"/>
          </p:cNvSpPr>
          <p:nvPr>
            <p:ph type="title"/>
          </p:nvPr>
        </p:nvSpPr>
        <p:spPr/>
        <p:txBody>
          <a:bodyPr/>
          <a:lstStyle/>
          <a:p>
            <a:r>
              <a:rPr lang="en-US" dirty="0" smtClean="0"/>
              <a:t>Laryngeal mask airway</a:t>
            </a:r>
            <a:endParaRPr lang="ar-EG" dirty="0"/>
          </a:p>
        </p:txBody>
      </p:sp>
      <p:pic>
        <p:nvPicPr>
          <p:cNvPr id="5122" name="Picture 2" descr="D:\jkl.jpg"/>
          <p:cNvPicPr>
            <a:picLocks noChangeAspect="1" noChangeArrowheads="1"/>
          </p:cNvPicPr>
          <p:nvPr/>
        </p:nvPicPr>
        <p:blipFill>
          <a:blip r:embed="rId3"/>
          <a:srcRect/>
          <a:stretch>
            <a:fillRect/>
          </a:stretch>
        </p:blipFill>
        <p:spPr bwMode="auto">
          <a:xfrm>
            <a:off x="5143504" y="2000240"/>
            <a:ext cx="3705522" cy="428628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NB: do not forget oxygen mask ( </a:t>
            </a:r>
            <a:r>
              <a:rPr lang="en-US" dirty="0" err="1" smtClean="0"/>
              <a:t>cadeau</a:t>
            </a:r>
            <a:r>
              <a:rPr lang="en-US" dirty="0" smtClean="0"/>
              <a:t> to the patient )</a:t>
            </a:r>
            <a:endParaRPr lang="ar-EG" dirty="0"/>
          </a:p>
        </p:txBody>
      </p:sp>
      <p:sp>
        <p:nvSpPr>
          <p:cNvPr id="2" name="Title 1"/>
          <p:cNvSpPr>
            <a:spLocks noGrp="1"/>
          </p:cNvSpPr>
          <p:nvPr>
            <p:ph type="title"/>
          </p:nvPr>
        </p:nvSpPr>
        <p:spPr/>
        <p:txBody>
          <a:bodyPr/>
          <a:lstStyle/>
          <a:p>
            <a:endParaRPr lang="ar-EG"/>
          </a:p>
        </p:txBody>
      </p:sp>
      <p:pic>
        <p:nvPicPr>
          <p:cNvPr id="6146" name="Picture 2" descr="D:\index.jpg"/>
          <p:cNvPicPr>
            <a:picLocks noChangeAspect="1" noChangeArrowheads="1"/>
          </p:cNvPicPr>
          <p:nvPr/>
        </p:nvPicPr>
        <p:blipFill>
          <a:blip r:embed="rId2"/>
          <a:srcRect/>
          <a:stretch>
            <a:fillRect/>
          </a:stretch>
        </p:blipFill>
        <p:spPr bwMode="auto">
          <a:xfrm>
            <a:off x="1857356" y="3500438"/>
            <a:ext cx="5857916" cy="2786082"/>
          </a:xfrm>
          <a:prstGeom prst="rect">
            <a:avLst/>
          </a:prstGeom>
          <a:noFill/>
        </p:spPr>
      </p:pic>
    </p:spTree>
    <p:extLst>
      <p:ext uri="{BB962C8B-B14F-4D97-AF65-F5344CB8AC3E}">
        <p14:creationId xmlns="" xmlns:p14="http://schemas.microsoft.com/office/powerpoint/2010/main" val="15516881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Respiratory rate</a:t>
            </a:r>
          </a:p>
          <a:p>
            <a:pPr algn="l" rtl="0"/>
            <a:r>
              <a:rPr lang="en-US" dirty="0" smtClean="0"/>
              <a:t>Respiratory movement</a:t>
            </a:r>
          </a:p>
          <a:p>
            <a:pPr algn="l" rtl="0"/>
            <a:r>
              <a:rPr lang="en-US" dirty="0" smtClean="0"/>
              <a:t>Percussion</a:t>
            </a:r>
          </a:p>
          <a:p>
            <a:pPr algn="l" rtl="0"/>
            <a:r>
              <a:rPr lang="en-US" dirty="0" smtClean="0"/>
              <a:t>auscultation</a:t>
            </a:r>
            <a:endParaRPr lang="ar-EG" dirty="0"/>
          </a:p>
        </p:txBody>
      </p:sp>
      <p:sp>
        <p:nvSpPr>
          <p:cNvPr id="2" name="Title 1"/>
          <p:cNvSpPr>
            <a:spLocks noGrp="1"/>
          </p:cNvSpPr>
          <p:nvPr>
            <p:ph type="title"/>
          </p:nvPr>
        </p:nvSpPr>
        <p:spPr/>
        <p:txBody>
          <a:bodyPr/>
          <a:lstStyle/>
          <a:p>
            <a:r>
              <a:rPr lang="en-US" dirty="0" smtClean="0"/>
              <a:t>B: Breathing</a:t>
            </a:r>
            <a:endParaRPr lang="ar-EG" dirty="0"/>
          </a:p>
        </p:txBody>
      </p:sp>
    </p:spTree>
    <p:extLst>
      <p:ext uri="{BB962C8B-B14F-4D97-AF65-F5344CB8AC3E}">
        <p14:creationId xmlns="" xmlns:p14="http://schemas.microsoft.com/office/powerpoint/2010/main" val="6597583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NB: do not forget pulse oximetry ( </a:t>
            </a:r>
            <a:r>
              <a:rPr lang="en-US" dirty="0" err="1" smtClean="0"/>
              <a:t>cadeau</a:t>
            </a:r>
            <a:r>
              <a:rPr lang="en-US" dirty="0" smtClean="0"/>
              <a:t> to the patient )</a:t>
            </a:r>
            <a:endParaRPr lang="ar-EG" dirty="0"/>
          </a:p>
        </p:txBody>
      </p:sp>
      <p:sp>
        <p:nvSpPr>
          <p:cNvPr id="2" name="Title 1"/>
          <p:cNvSpPr>
            <a:spLocks noGrp="1"/>
          </p:cNvSpPr>
          <p:nvPr>
            <p:ph type="title"/>
          </p:nvPr>
        </p:nvSpPr>
        <p:spPr/>
        <p:txBody>
          <a:bodyPr/>
          <a:lstStyle/>
          <a:p>
            <a:endParaRPr lang="ar-EG"/>
          </a:p>
        </p:txBody>
      </p:sp>
      <p:pic>
        <p:nvPicPr>
          <p:cNvPr id="7170" name="Picture 2" descr="D:\;;L.jpg"/>
          <p:cNvPicPr>
            <a:picLocks noChangeAspect="1" noChangeArrowheads="1"/>
          </p:cNvPicPr>
          <p:nvPr/>
        </p:nvPicPr>
        <p:blipFill>
          <a:blip r:embed="rId2"/>
          <a:srcRect/>
          <a:stretch>
            <a:fillRect/>
          </a:stretch>
        </p:blipFill>
        <p:spPr bwMode="auto">
          <a:xfrm>
            <a:off x="1357290" y="3500438"/>
            <a:ext cx="6858048" cy="2928958"/>
          </a:xfrm>
          <a:prstGeom prst="rect">
            <a:avLst/>
          </a:prstGeom>
          <a:noFill/>
        </p:spPr>
      </p:pic>
    </p:spTree>
    <p:extLst>
      <p:ext uri="{BB962C8B-B14F-4D97-AF65-F5344CB8AC3E}">
        <p14:creationId xmlns="" xmlns:p14="http://schemas.microsoft.com/office/powerpoint/2010/main" val="12803337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DD.jpg"/>
          <p:cNvPicPr>
            <a:picLocks noGrp="1" noChangeAspect="1"/>
          </p:cNvPicPr>
          <p:nvPr>
            <p:ph idx="1"/>
          </p:nvPr>
        </p:nvPicPr>
        <p:blipFill>
          <a:blip r:embed="rId2"/>
          <a:stretch>
            <a:fillRect/>
          </a:stretch>
        </p:blipFill>
        <p:spPr>
          <a:xfrm>
            <a:off x="285720" y="1571612"/>
            <a:ext cx="8572560" cy="5072073"/>
          </a:xfrm>
        </p:spPr>
      </p:pic>
      <p:sp>
        <p:nvSpPr>
          <p:cNvPr id="3" name="Title 2"/>
          <p:cNvSpPr>
            <a:spLocks noGrp="1"/>
          </p:cNvSpPr>
          <p:nvPr>
            <p:ph type="title"/>
          </p:nvPr>
        </p:nvSpPr>
        <p:spPr/>
        <p:txBody>
          <a:bodyPr/>
          <a:lstStyle/>
          <a:p>
            <a:endParaRPr lang="ar-EG"/>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Why?</a:t>
            </a:r>
          </a:p>
          <a:p>
            <a:pPr algn="l" rtl="0"/>
            <a:r>
              <a:rPr lang="en-US" dirty="0" smtClean="0"/>
              <a:t>Who?</a:t>
            </a:r>
          </a:p>
          <a:p>
            <a:pPr algn="l" rtl="0"/>
            <a:r>
              <a:rPr lang="en-US" dirty="0" smtClean="0"/>
              <a:t>Where?</a:t>
            </a:r>
          </a:p>
          <a:p>
            <a:pPr algn="l" rtl="0"/>
            <a:r>
              <a:rPr lang="en-US" dirty="0" smtClean="0"/>
              <a:t>How?</a:t>
            </a:r>
            <a:endParaRPr lang="ar-EG" dirty="0"/>
          </a:p>
        </p:txBody>
      </p:sp>
      <p:sp>
        <p:nvSpPr>
          <p:cNvPr id="2" name="Title 1"/>
          <p:cNvSpPr>
            <a:spLocks noGrp="1"/>
          </p:cNvSpPr>
          <p:nvPr>
            <p:ph type="title"/>
          </p:nvPr>
        </p:nvSpPr>
        <p:spPr/>
        <p:txBody>
          <a:bodyPr/>
          <a:lstStyle/>
          <a:p>
            <a:r>
              <a:rPr lang="en-US" dirty="0" smtClean="0"/>
              <a:t>objectives</a:t>
            </a:r>
            <a:endParaRPr lang="ar-EG" dirty="0"/>
          </a:p>
        </p:txBody>
      </p:sp>
    </p:spTree>
    <p:extLst>
      <p:ext uri="{BB962C8B-B14F-4D97-AF65-F5344CB8AC3E}">
        <p14:creationId xmlns="" xmlns:p14="http://schemas.microsoft.com/office/powerpoint/2010/main" val="33102306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Pulse </a:t>
            </a:r>
          </a:p>
          <a:p>
            <a:pPr algn="l" rtl="0"/>
            <a:r>
              <a:rPr lang="en-US" dirty="0" smtClean="0"/>
              <a:t>Blood pressure</a:t>
            </a:r>
          </a:p>
          <a:p>
            <a:pPr algn="l" rtl="0"/>
            <a:r>
              <a:rPr lang="en-US" dirty="0" smtClean="0"/>
              <a:t>Capillary refill</a:t>
            </a:r>
          </a:p>
          <a:p>
            <a:pPr algn="l" rtl="0"/>
            <a:r>
              <a:rPr lang="en-US" dirty="0" smtClean="0"/>
              <a:t>IV line</a:t>
            </a:r>
          </a:p>
          <a:p>
            <a:pPr algn="l" rtl="0"/>
            <a:endParaRPr lang="ar-EG" dirty="0"/>
          </a:p>
        </p:txBody>
      </p:sp>
      <p:sp>
        <p:nvSpPr>
          <p:cNvPr id="2" name="Title 1"/>
          <p:cNvSpPr>
            <a:spLocks noGrp="1"/>
          </p:cNvSpPr>
          <p:nvPr>
            <p:ph type="title"/>
          </p:nvPr>
        </p:nvSpPr>
        <p:spPr/>
        <p:txBody>
          <a:bodyPr/>
          <a:lstStyle/>
          <a:p>
            <a:r>
              <a:rPr lang="en-US" dirty="0" smtClean="0"/>
              <a:t>C: Circulation</a:t>
            </a:r>
            <a:endParaRPr lang="ar-EG" dirty="0"/>
          </a:p>
        </p:txBody>
      </p:sp>
    </p:spTree>
    <p:extLst>
      <p:ext uri="{BB962C8B-B14F-4D97-AF65-F5344CB8AC3E}">
        <p14:creationId xmlns="" xmlns:p14="http://schemas.microsoft.com/office/powerpoint/2010/main" val="37166541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NB: do not forget </a:t>
            </a:r>
            <a:r>
              <a:rPr lang="en-US" dirty="0" err="1" smtClean="0"/>
              <a:t>cadeau</a:t>
            </a:r>
            <a:r>
              <a:rPr lang="en-US" dirty="0" smtClean="0"/>
              <a:t> to the patient ( ECG monitoring )</a:t>
            </a:r>
            <a:endParaRPr lang="ar-EG" dirty="0"/>
          </a:p>
        </p:txBody>
      </p:sp>
      <p:sp>
        <p:nvSpPr>
          <p:cNvPr id="2" name="Title 1"/>
          <p:cNvSpPr>
            <a:spLocks noGrp="1"/>
          </p:cNvSpPr>
          <p:nvPr>
            <p:ph type="title"/>
          </p:nvPr>
        </p:nvSpPr>
        <p:spPr/>
        <p:txBody>
          <a:bodyPr/>
          <a:lstStyle/>
          <a:p>
            <a:endParaRPr lang="ar-EG"/>
          </a:p>
        </p:txBody>
      </p:sp>
      <p:pic>
        <p:nvPicPr>
          <p:cNvPr id="8194" name="Picture 2" descr="D:\CXC.jpg"/>
          <p:cNvPicPr>
            <a:picLocks noChangeAspect="1" noChangeArrowheads="1"/>
          </p:cNvPicPr>
          <p:nvPr/>
        </p:nvPicPr>
        <p:blipFill>
          <a:blip r:embed="rId2"/>
          <a:srcRect/>
          <a:stretch>
            <a:fillRect/>
          </a:stretch>
        </p:blipFill>
        <p:spPr bwMode="auto">
          <a:xfrm>
            <a:off x="1142976" y="3500438"/>
            <a:ext cx="6858048" cy="2928958"/>
          </a:xfrm>
          <a:prstGeom prst="rect">
            <a:avLst/>
          </a:prstGeom>
          <a:noFill/>
        </p:spPr>
      </p:pic>
    </p:spTree>
    <p:extLst>
      <p:ext uri="{BB962C8B-B14F-4D97-AF65-F5344CB8AC3E}">
        <p14:creationId xmlns="" xmlns:p14="http://schemas.microsoft.com/office/powerpoint/2010/main" val="2419849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Pupil size</a:t>
            </a:r>
          </a:p>
          <a:p>
            <a:pPr algn="l" rtl="0"/>
            <a:r>
              <a:rPr lang="en-US" dirty="0" smtClean="0"/>
              <a:t>Random blood sugar</a:t>
            </a:r>
          </a:p>
          <a:p>
            <a:pPr algn="l" rtl="0"/>
            <a:r>
              <a:rPr lang="en-US" dirty="0" smtClean="0"/>
              <a:t>Scale of the patient</a:t>
            </a:r>
            <a:endParaRPr lang="ar-EG" dirty="0"/>
          </a:p>
        </p:txBody>
      </p:sp>
      <p:sp>
        <p:nvSpPr>
          <p:cNvPr id="2" name="Title 1"/>
          <p:cNvSpPr>
            <a:spLocks noGrp="1"/>
          </p:cNvSpPr>
          <p:nvPr>
            <p:ph type="title"/>
          </p:nvPr>
        </p:nvSpPr>
        <p:spPr/>
        <p:txBody>
          <a:bodyPr/>
          <a:lstStyle/>
          <a:p>
            <a:r>
              <a:rPr lang="en-US" dirty="0" smtClean="0"/>
              <a:t>D: Disability</a:t>
            </a:r>
            <a:endParaRPr lang="ar-EG" dirty="0"/>
          </a:p>
        </p:txBody>
      </p:sp>
    </p:spTree>
    <p:extLst>
      <p:ext uri="{BB962C8B-B14F-4D97-AF65-F5344CB8AC3E}">
        <p14:creationId xmlns="" xmlns:p14="http://schemas.microsoft.com/office/powerpoint/2010/main" val="17644878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Systemic examination of the patient</a:t>
            </a:r>
            <a:endParaRPr lang="ar-EG" dirty="0"/>
          </a:p>
        </p:txBody>
      </p:sp>
      <p:sp>
        <p:nvSpPr>
          <p:cNvPr id="2" name="Title 1"/>
          <p:cNvSpPr>
            <a:spLocks noGrp="1"/>
          </p:cNvSpPr>
          <p:nvPr>
            <p:ph type="title"/>
          </p:nvPr>
        </p:nvSpPr>
        <p:spPr/>
        <p:txBody>
          <a:bodyPr/>
          <a:lstStyle/>
          <a:p>
            <a:pPr algn="ctr"/>
            <a:r>
              <a:rPr lang="en-US" dirty="0" smtClean="0"/>
              <a:t>E: Exposure</a:t>
            </a:r>
            <a:endParaRPr lang="ar-EG" dirty="0"/>
          </a:p>
        </p:txBody>
      </p:sp>
    </p:spTree>
    <p:extLst>
      <p:ext uri="{BB962C8B-B14F-4D97-AF65-F5344CB8AC3E}">
        <p14:creationId xmlns="" xmlns:p14="http://schemas.microsoft.com/office/powerpoint/2010/main" val="33588400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3284984"/>
            <a:ext cx="7745505" cy="1656184"/>
          </a:xfrm>
        </p:spPr>
        <p:txBody>
          <a:bodyPr>
            <a:normAutofit/>
          </a:bodyPr>
          <a:lstStyle/>
          <a:p>
            <a:pPr marL="0" indent="0" algn="ctr" rtl="0">
              <a:buNone/>
            </a:pPr>
            <a:r>
              <a:rPr lang="en-US" sz="7200" dirty="0" smtClean="0"/>
              <a:t>THANK YOU</a:t>
            </a:r>
            <a:endParaRPr lang="ar-EG" sz="7200" dirty="0"/>
          </a:p>
        </p:txBody>
      </p:sp>
      <p:sp>
        <p:nvSpPr>
          <p:cNvPr id="3" name="Title 2"/>
          <p:cNvSpPr>
            <a:spLocks noGrp="1"/>
          </p:cNvSpPr>
          <p:nvPr>
            <p:ph type="title"/>
          </p:nvPr>
        </p:nvSpPr>
        <p:spPr/>
        <p:txBody>
          <a:bodyPr/>
          <a:lstStyle/>
          <a:p>
            <a:endParaRPr lang="ar-EG"/>
          </a:p>
        </p:txBody>
      </p:sp>
    </p:spTree>
    <p:extLst>
      <p:ext uri="{BB962C8B-B14F-4D97-AF65-F5344CB8AC3E}">
        <p14:creationId xmlns="" xmlns:p14="http://schemas.microsoft.com/office/powerpoint/2010/main" val="27110728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The main aim of meticulous assessment of critically ill patients is to decrease the incidence of cardiac arrest in these high risk patients</a:t>
            </a:r>
            <a:endParaRPr lang="ar-EG" dirty="0"/>
          </a:p>
        </p:txBody>
      </p:sp>
      <p:sp>
        <p:nvSpPr>
          <p:cNvPr id="2" name="Title 1"/>
          <p:cNvSpPr>
            <a:spLocks noGrp="1"/>
          </p:cNvSpPr>
          <p:nvPr>
            <p:ph type="title"/>
          </p:nvPr>
        </p:nvSpPr>
        <p:spPr/>
        <p:txBody>
          <a:bodyPr/>
          <a:lstStyle/>
          <a:p>
            <a:r>
              <a:rPr lang="en-US" smtClean="0"/>
              <a:t>Why?</a:t>
            </a:r>
            <a:endParaRPr lang="ar-EG" dirty="0"/>
          </a:p>
        </p:txBody>
      </p:sp>
    </p:spTree>
    <p:extLst>
      <p:ext uri="{BB962C8B-B14F-4D97-AF65-F5344CB8AC3E}">
        <p14:creationId xmlns="" xmlns:p14="http://schemas.microsoft.com/office/powerpoint/2010/main" val="3949049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t>To break the chain of survival</a:t>
            </a:r>
            <a:endParaRPr lang="ar-EG" sz="4000" dirty="0"/>
          </a:p>
        </p:txBody>
      </p:sp>
      <p:pic>
        <p:nvPicPr>
          <p:cNvPr id="1026" name="Picture 2" descr="D:\images.jpg"/>
          <p:cNvPicPr>
            <a:picLocks noGrp="1" noChangeAspect="1" noChangeArrowheads="1"/>
          </p:cNvPicPr>
          <p:nvPr>
            <p:ph idx="1"/>
          </p:nvPr>
        </p:nvPicPr>
        <p:blipFill>
          <a:blip r:embed="rId2"/>
          <a:srcRect/>
          <a:stretch>
            <a:fillRect/>
          </a:stretch>
        </p:blipFill>
        <p:spPr bwMode="auto">
          <a:xfrm>
            <a:off x="-64" y="2786058"/>
            <a:ext cx="9144064" cy="342902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ctr"/>
            <a:r>
              <a:rPr lang="ar-EG" sz="3200" dirty="0" smtClean="0">
                <a:cs typeface="ACS  Zomorrod Bold" pitchFamily="2" charset="-78"/>
              </a:rPr>
              <a:t>بسم الله الرحمن الرحيم</a:t>
            </a:r>
          </a:p>
          <a:p>
            <a:pPr algn="ctr"/>
            <a:endParaRPr lang="ar-EG" dirty="0" smtClean="0">
              <a:cs typeface="AGA Abasan Regular" pitchFamily="2" charset="-78"/>
            </a:endParaRPr>
          </a:p>
          <a:p>
            <a:r>
              <a:rPr lang="ar-EG" dirty="0" smtClean="0">
                <a:cs typeface="AGA Abasan Regular" pitchFamily="2" charset="-78"/>
              </a:rPr>
              <a:t> </a:t>
            </a:r>
            <a:r>
              <a:rPr lang="ar-EG" sz="3200" dirty="0" smtClean="0">
                <a:cs typeface="AGA Abasan Regular" pitchFamily="2" charset="-78"/>
              </a:rPr>
              <a:t>من اجل ذلك كتبنا على بنى اسرائيل أنه من قتل نفسا بغير نفس أو فساد فى ألارض فكأنما قتل الناس جميعا ومن أحياها فكأنما أحيا الناس جميعا ولقد جاءتهم رسلنا بالبينت ثم إن كثيرا منهم بعد ذلك فى ألارض لمسرفون</a:t>
            </a:r>
          </a:p>
          <a:p>
            <a:r>
              <a:rPr lang="ar-EG" sz="3200" dirty="0" smtClean="0"/>
              <a:t> </a:t>
            </a:r>
          </a:p>
          <a:p>
            <a:r>
              <a:rPr lang="ar-EG" sz="3200" dirty="0" smtClean="0"/>
              <a:t>                            </a:t>
            </a:r>
            <a:r>
              <a:rPr lang="ar-EG" sz="3200" dirty="0" smtClean="0">
                <a:cs typeface="ACS  Morgan Bold" pitchFamily="2" charset="-78"/>
              </a:rPr>
              <a:t> صدق الله العظيم</a:t>
            </a:r>
          </a:p>
        </p:txBody>
      </p:sp>
      <p:sp>
        <p:nvSpPr>
          <p:cNvPr id="3" name="Title 2"/>
          <p:cNvSpPr>
            <a:spLocks noGrp="1"/>
          </p:cNvSpPr>
          <p:nvPr>
            <p:ph type="title"/>
          </p:nvPr>
        </p:nvSpPr>
        <p:spPr/>
        <p:txBody>
          <a:bodyPr/>
          <a:lstStyle/>
          <a:p>
            <a:pPr algn="l" rtl="0"/>
            <a:r>
              <a:rPr lang="en-US" dirty="0" smtClean="0"/>
              <a:t>Why ?</a:t>
            </a:r>
            <a:endParaRPr lang="ar-E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ar-EG" sz="3200" dirty="0" smtClean="0"/>
              <a:t>قال رسول الله صلى الله عليه وسلم</a:t>
            </a:r>
          </a:p>
          <a:p>
            <a:r>
              <a:rPr lang="ar-EG" sz="3200" dirty="0" smtClean="0"/>
              <a:t> </a:t>
            </a:r>
            <a:r>
              <a:rPr lang="ar-EG" sz="3600" dirty="0" smtClean="0"/>
              <a:t>( لا يزال المؤمن فى فسحه من دينه مالم يصب دما حراما )  </a:t>
            </a:r>
            <a:r>
              <a:rPr lang="ar-EG" dirty="0" smtClean="0"/>
              <a:t> </a:t>
            </a:r>
          </a:p>
          <a:p>
            <a:r>
              <a:rPr lang="ar-EG" dirty="0" smtClean="0"/>
              <a:t>                                                                رواه البخاري</a:t>
            </a:r>
          </a:p>
          <a:p>
            <a:endParaRPr lang="ar-EG" dirty="0" smtClean="0"/>
          </a:p>
          <a:p>
            <a:r>
              <a:rPr lang="ar-EG" sz="3600" dirty="0" smtClean="0"/>
              <a:t>( لزوال الدنيا أهون عند الله من قتل إمرؤ مؤمن بغير نفس )</a:t>
            </a:r>
          </a:p>
          <a:p>
            <a:r>
              <a:rPr lang="ar-EG" dirty="0" smtClean="0"/>
              <a:t>                                                               رواه النسائى    </a:t>
            </a:r>
            <a:endParaRPr lang="ar-EG" dirty="0"/>
          </a:p>
        </p:txBody>
      </p:sp>
      <p:sp>
        <p:nvSpPr>
          <p:cNvPr id="3" name="Title 2"/>
          <p:cNvSpPr>
            <a:spLocks noGrp="1"/>
          </p:cNvSpPr>
          <p:nvPr>
            <p:ph type="title"/>
          </p:nvPr>
        </p:nvSpPr>
        <p:spPr/>
        <p:txBody>
          <a:bodyPr/>
          <a:lstStyle/>
          <a:p>
            <a:r>
              <a:rPr lang="en-US" dirty="0" smtClean="0"/>
              <a:t>Why ?</a:t>
            </a:r>
            <a:endParaRPr lang="ar-E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Critical ill patients are those in whom death is highly expected</a:t>
            </a:r>
            <a:endParaRPr lang="ar-EG" dirty="0"/>
          </a:p>
        </p:txBody>
      </p:sp>
      <p:sp>
        <p:nvSpPr>
          <p:cNvPr id="2" name="Title 1"/>
          <p:cNvSpPr>
            <a:spLocks noGrp="1"/>
          </p:cNvSpPr>
          <p:nvPr>
            <p:ph type="title"/>
          </p:nvPr>
        </p:nvSpPr>
        <p:spPr/>
        <p:txBody>
          <a:bodyPr/>
          <a:lstStyle/>
          <a:p>
            <a:r>
              <a:rPr lang="en-US" dirty="0" smtClean="0"/>
              <a:t>Who?</a:t>
            </a:r>
            <a:endParaRPr lang="ar-EG" dirty="0"/>
          </a:p>
        </p:txBody>
      </p:sp>
    </p:spTree>
    <p:extLst>
      <p:ext uri="{BB962C8B-B14F-4D97-AF65-F5344CB8AC3E}">
        <p14:creationId xmlns="" xmlns:p14="http://schemas.microsoft.com/office/powerpoint/2010/main" val="33401297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l" rtl="0"/>
            <a:r>
              <a:rPr lang="en-US" dirty="0" smtClean="0"/>
              <a:t>SAPS  II</a:t>
            </a:r>
          </a:p>
          <a:p>
            <a:pPr algn="l" rtl="0"/>
            <a:r>
              <a:rPr lang="en-US" dirty="0" smtClean="0"/>
              <a:t>SOFA</a:t>
            </a:r>
          </a:p>
          <a:p>
            <a:pPr algn="l" rtl="0"/>
            <a:r>
              <a:rPr lang="en-US" dirty="0" smtClean="0"/>
              <a:t>MPM</a:t>
            </a:r>
          </a:p>
          <a:p>
            <a:pPr algn="l" rtl="0"/>
            <a:r>
              <a:rPr lang="en-US" dirty="0" smtClean="0"/>
              <a:t>APACHE II</a:t>
            </a:r>
            <a:endParaRPr lang="ar-EG" dirty="0"/>
          </a:p>
        </p:txBody>
      </p:sp>
      <p:sp>
        <p:nvSpPr>
          <p:cNvPr id="3" name="Title 2"/>
          <p:cNvSpPr>
            <a:spLocks noGrp="1"/>
          </p:cNvSpPr>
          <p:nvPr>
            <p:ph type="title"/>
          </p:nvPr>
        </p:nvSpPr>
        <p:spPr/>
        <p:txBody>
          <a:bodyPr/>
          <a:lstStyle/>
          <a:p>
            <a:r>
              <a:rPr lang="en-US" dirty="0" smtClean="0"/>
              <a:t>Scoring system </a:t>
            </a:r>
            <a:endParaRPr lang="ar-E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Anywhere but mostly in the emergency department and in RTA</a:t>
            </a:r>
          </a:p>
          <a:p>
            <a:pPr algn="l" rtl="0"/>
            <a:endParaRPr lang="ar-EG" dirty="0"/>
          </a:p>
        </p:txBody>
      </p:sp>
      <p:sp>
        <p:nvSpPr>
          <p:cNvPr id="2" name="Title 1"/>
          <p:cNvSpPr>
            <a:spLocks noGrp="1"/>
          </p:cNvSpPr>
          <p:nvPr>
            <p:ph type="title"/>
          </p:nvPr>
        </p:nvSpPr>
        <p:spPr/>
        <p:txBody>
          <a:bodyPr/>
          <a:lstStyle/>
          <a:p>
            <a:pPr rtl="0"/>
            <a:r>
              <a:rPr lang="en-US" dirty="0" smtClean="0"/>
              <a:t>Where?</a:t>
            </a:r>
            <a:endParaRPr lang="ar-EG" dirty="0"/>
          </a:p>
        </p:txBody>
      </p:sp>
    </p:spTree>
    <p:extLst>
      <p:ext uri="{BB962C8B-B14F-4D97-AF65-F5344CB8AC3E}">
        <p14:creationId xmlns="" xmlns:p14="http://schemas.microsoft.com/office/powerpoint/2010/main" val="20676099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150</TotalTime>
  <Words>306</Words>
  <Application>Microsoft Office PowerPoint</Application>
  <PresentationFormat>On-screen Show (4:3)</PresentationFormat>
  <Paragraphs>64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Hardcover</vt:lpstr>
      <vt:lpstr>Assessment of critically ill patients</vt:lpstr>
      <vt:lpstr>objectives</vt:lpstr>
      <vt:lpstr>Why?</vt:lpstr>
      <vt:lpstr>To break the chain of survival</vt:lpstr>
      <vt:lpstr>Why ?</vt:lpstr>
      <vt:lpstr>Why ?</vt:lpstr>
      <vt:lpstr>Who?</vt:lpstr>
      <vt:lpstr>Scoring system </vt:lpstr>
      <vt:lpstr>Where?</vt:lpstr>
      <vt:lpstr>How</vt:lpstr>
      <vt:lpstr>A: Airway</vt:lpstr>
      <vt:lpstr>Simple maneauvers</vt:lpstr>
      <vt:lpstr>Oropharyngeal airway</vt:lpstr>
      <vt:lpstr>Nasopharyngeal airway</vt:lpstr>
      <vt:lpstr>Laryngeal mask airway</vt:lpstr>
      <vt:lpstr>Slide 16</vt:lpstr>
      <vt:lpstr>B: Breathing</vt:lpstr>
      <vt:lpstr>Slide 18</vt:lpstr>
      <vt:lpstr>Slide 19</vt:lpstr>
      <vt:lpstr>C: Circulation</vt:lpstr>
      <vt:lpstr>Slide 21</vt:lpstr>
      <vt:lpstr>D: Disability</vt:lpstr>
      <vt:lpstr>E: Exposure</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critically ill patients</dc:title>
  <dc:creator>ALBOSTAN</dc:creator>
  <cp:lastModifiedBy>a</cp:lastModifiedBy>
  <cp:revision>19</cp:revision>
  <dcterms:created xsi:type="dcterms:W3CDTF">2016-10-19T17:36:40Z</dcterms:created>
  <dcterms:modified xsi:type="dcterms:W3CDTF">2016-10-22T16:17:47Z</dcterms:modified>
</cp:coreProperties>
</file>